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40"/>
  </p:notesMasterIdLst>
  <p:handoutMasterIdLst>
    <p:handoutMasterId r:id="rId41"/>
  </p:handoutMasterIdLst>
  <p:sldIdLst>
    <p:sldId id="1735" r:id="rId3"/>
    <p:sldId id="1736" r:id="rId4"/>
    <p:sldId id="1965" r:id="rId5"/>
    <p:sldId id="1738" r:id="rId6"/>
    <p:sldId id="2056" r:id="rId7"/>
    <p:sldId id="2057" r:id="rId8"/>
    <p:sldId id="2058" r:id="rId9"/>
    <p:sldId id="1963" r:id="rId10"/>
    <p:sldId id="2006" r:id="rId11"/>
    <p:sldId id="2024" r:id="rId12"/>
    <p:sldId id="2031" r:id="rId13"/>
    <p:sldId id="2025" r:id="rId14"/>
    <p:sldId id="2032" r:id="rId15"/>
    <p:sldId id="2033" r:id="rId16"/>
    <p:sldId id="2034" r:id="rId17"/>
    <p:sldId id="2035" r:id="rId18"/>
    <p:sldId id="2036" r:id="rId19"/>
    <p:sldId id="2037" r:id="rId20"/>
    <p:sldId id="2038" r:id="rId21"/>
    <p:sldId id="2039" r:id="rId22"/>
    <p:sldId id="2002" r:id="rId23"/>
    <p:sldId id="2040" r:id="rId24"/>
    <p:sldId id="2041" r:id="rId25"/>
    <p:sldId id="2043" r:id="rId26"/>
    <p:sldId id="2044" r:id="rId27"/>
    <p:sldId id="2046" r:id="rId28"/>
    <p:sldId id="2052" r:id="rId29"/>
    <p:sldId id="2047" r:id="rId30"/>
    <p:sldId id="2053" r:id="rId31"/>
    <p:sldId id="2048" r:id="rId32"/>
    <p:sldId id="2049" r:id="rId33"/>
    <p:sldId id="2051" r:id="rId34"/>
    <p:sldId id="2054" r:id="rId35"/>
    <p:sldId id="2055" r:id="rId36"/>
    <p:sldId id="1968" r:id="rId37"/>
    <p:sldId id="1997" r:id="rId38"/>
    <p:sldId id="1701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7402B"/>
    <a:srgbClr val="713346"/>
    <a:srgbClr val="326CE5"/>
    <a:srgbClr val="B4F2C9"/>
    <a:srgbClr val="F47C30"/>
    <a:srgbClr val="92D3DF"/>
    <a:srgbClr val="D8EFF4"/>
    <a:srgbClr val="142D8A"/>
    <a:srgbClr val="1F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55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40Resource_Management/080Configuring_Resource_Management/085Configuring_Accession_Numbers" TargetMode="Externa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40Resource_Management/050Inventory/040Managing_Physical_Resources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571750"/>
            <a:ext cx="5256585" cy="1506531"/>
          </a:xfrm>
        </p:spPr>
        <p:txBody>
          <a:bodyPr/>
          <a:lstStyle/>
          <a:p>
            <a:r>
              <a:rPr lang="en-US" sz="2800" dirty="0"/>
              <a:t>Using Generate and Calculate to create the item call number:  a comparative study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7" y="4227934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A1053-AEE2-4DB5-9F2F-1860BC61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92" y="1779662"/>
            <a:ext cx="5962650" cy="428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36FC4-F0FF-435A-B07A-303E8ADC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3976"/>
            <a:ext cx="9144000" cy="1567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0127D5-77B5-48EB-AC52-A33D13C1D637}"/>
              </a:ext>
            </a:extLst>
          </p:cNvPr>
          <p:cNvSpPr/>
          <p:nvPr/>
        </p:nvSpPr>
        <p:spPr>
          <a:xfrm>
            <a:off x="5436096" y="1779662"/>
            <a:ext cx="576064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366A1-A778-4C8A-B662-715F025868F0}"/>
              </a:ext>
            </a:extLst>
          </p:cNvPr>
          <p:cNvSpPr/>
          <p:nvPr/>
        </p:nvSpPr>
        <p:spPr>
          <a:xfrm>
            <a:off x="7668344" y="3943325"/>
            <a:ext cx="79208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222F04-47A9-48DF-B984-B3076B293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item_call_numbers_generate_enable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 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00DAA-3B06-44F5-9DAE-A092DC75926C}"/>
              </a:ext>
            </a:extLst>
          </p:cNvPr>
          <p:cNvSpPr txBox="1"/>
          <p:nvPr/>
        </p:nvSpPr>
        <p:spPr>
          <a:xfrm>
            <a:off x="6917673" y="2496488"/>
            <a:ext cx="194421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Now we see the “Generate” button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859671-E23D-49B2-9E29-A7462DC9C40F}"/>
              </a:ext>
            </a:extLst>
          </p:cNvPr>
          <p:cNvCxnSpPr/>
          <p:nvPr/>
        </p:nvCxnSpPr>
        <p:spPr>
          <a:xfrm>
            <a:off x="8028384" y="3081263"/>
            <a:ext cx="0" cy="862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F568E7-83E7-4ACA-982D-74339411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17" y="1797372"/>
            <a:ext cx="5486400" cy="400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B2EF4-0F80-4672-B0D8-973E4EE9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2929"/>
            <a:ext cx="9144000" cy="1529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127D5-77B5-48EB-AC52-A33D13C1D637}"/>
              </a:ext>
            </a:extLst>
          </p:cNvPr>
          <p:cNvSpPr/>
          <p:nvPr/>
        </p:nvSpPr>
        <p:spPr>
          <a:xfrm>
            <a:off x="5436096" y="1783085"/>
            <a:ext cx="576064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366A1-A778-4C8A-B662-715F025868F0}"/>
              </a:ext>
            </a:extLst>
          </p:cNvPr>
          <p:cNvSpPr/>
          <p:nvPr/>
        </p:nvSpPr>
        <p:spPr>
          <a:xfrm>
            <a:off x="7668344" y="3799309"/>
            <a:ext cx="79208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682FD51-4177-49EB-BCD0-D0E4FDCA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item_call_numbers_generate_enable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E2785-646F-44F2-80A1-27A33888BFFF}"/>
              </a:ext>
            </a:extLst>
          </p:cNvPr>
          <p:cNvSpPr txBox="1"/>
          <p:nvPr/>
        </p:nvSpPr>
        <p:spPr>
          <a:xfrm>
            <a:off x="6804248" y="2355726"/>
            <a:ext cx="20576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Now we do not see the “Generate” button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341D5B-1277-4A42-87E7-3C0E6CC2461D}"/>
              </a:ext>
            </a:extLst>
          </p:cNvPr>
          <p:cNvCxnSpPr/>
          <p:nvPr/>
        </p:nvCxnSpPr>
        <p:spPr>
          <a:xfrm>
            <a:off x="8028384" y="2940501"/>
            <a:ext cx="0" cy="862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3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0243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item_call_numbers_generate_enable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 true and “Generate” is clicked then a call number is generated.  When the item is saved the call number will appear in the “Item Call Number” field.  </a:t>
            </a:r>
          </a:p>
          <a:p>
            <a:r>
              <a:rPr lang="en-US" dirty="0"/>
              <a:t>The generated item call number is </a:t>
            </a:r>
            <a:r>
              <a:rPr lang="en-US" dirty="0">
                <a:highlight>
                  <a:srgbClr val="FFFF00"/>
                </a:highlight>
              </a:rPr>
              <a:t>based on the accession number sequence of the prefix </a:t>
            </a:r>
            <a:r>
              <a:rPr lang="en-US" dirty="0"/>
              <a:t>entered in the “Prefix” field of the physical item editor.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39F97-801F-4743-B609-3367025D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0000"/>
            <a:ext cx="9144000" cy="1567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686453-660B-4CDA-9FF6-855651418532}"/>
              </a:ext>
            </a:extLst>
          </p:cNvPr>
          <p:cNvSpPr/>
          <p:nvPr/>
        </p:nvSpPr>
        <p:spPr>
          <a:xfrm>
            <a:off x="5652120" y="4159348"/>
            <a:ext cx="1728192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 fontScale="92500"/>
          </a:bodyPr>
          <a:lstStyle/>
          <a:p>
            <a:r>
              <a:rPr lang="en-US" dirty="0"/>
              <a:t>Let’s see this by way of an example (see </a:t>
            </a:r>
            <a:r>
              <a:rPr lang="en-US" dirty="0">
                <a:hlinkClick r:id="rId2" tooltip="Configuring Accession Numbers"/>
              </a:rPr>
              <a:t>Configuring Accession Numbers</a:t>
            </a:r>
            <a:r>
              <a:rPr lang="en-US" dirty="0"/>
              <a:t> for more information)</a:t>
            </a:r>
          </a:p>
          <a:p>
            <a:r>
              <a:rPr lang="en-US" dirty="0"/>
              <a:t>At “Configuration &gt; Resources &gt; General &gt; Accession Number” we see that we have two sequences: “Compactus” with next sequence “3” and “Reading Room” with next sequence “2”.</a:t>
            </a:r>
          </a:p>
          <a:p>
            <a:r>
              <a:rPr lang="en-US" dirty="0"/>
              <a:t>Neither sequence uses a library or location and thus will apply for items in any library or location (meaning “the entire institution”).</a:t>
            </a:r>
          </a:p>
          <a:p>
            <a:r>
              <a:rPr lang="en-US" dirty="0"/>
              <a:t>Both sequences uses method “</a:t>
            </a:r>
            <a:r>
              <a:rPr lang="en-US" dirty="0" err="1"/>
              <a:t>prefSeq</a:t>
            </a:r>
            <a:r>
              <a:rPr lang="en-US" dirty="0"/>
              <a:t>” which means that the call number will consist of the prefix and then the sequence number</a:t>
            </a:r>
          </a:p>
        </p:txBody>
      </p:sp>
    </p:spTree>
    <p:extLst>
      <p:ext uri="{BB962C8B-B14F-4D97-AF65-F5344CB8AC3E}">
        <p14:creationId xmlns:p14="http://schemas.microsoft.com/office/powerpoint/2010/main" val="98529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EB308-B55A-4361-A6D1-026B393C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" y="1923678"/>
            <a:ext cx="9144000" cy="1006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9974D-7B10-45DC-94CF-A36502C6EB89}"/>
              </a:ext>
            </a:extLst>
          </p:cNvPr>
          <p:cNvSpPr txBox="1"/>
          <p:nvPr/>
        </p:nvSpPr>
        <p:spPr>
          <a:xfrm>
            <a:off x="5436096" y="646479"/>
            <a:ext cx="25922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Both sequences uses method “</a:t>
            </a:r>
            <a:r>
              <a:rPr lang="en-US" sz="1200" dirty="0" err="1"/>
              <a:t>prefSeq</a:t>
            </a:r>
            <a:r>
              <a:rPr lang="en-US" sz="1200" dirty="0"/>
              <a:t>” which means that the call number will consist of the prefix and then the sequence number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B7D78-173C-4DDB-8036-D3B2E031EC8F}"/>
              </a:ext>
            </a:extLst>
          </p:cNvPr>
          <p:cNvSpPr/>
          <p:nvPr/>
        </p:nvSpPr>
        <p:spPr>
          <a:xfrm>
            <a:off x="4302217" y="1923678"/>
            <a:ext cx="629823" cy="1006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6FFF90-207C-42D7-8BE7-2C3D8FBCE644}"/>
              </a:ext>
            </a:extLst>
          </p:cNvPr>
          <p:cNvCxnSpPr/>
          <p:nvPr/>
        </p:nvCxnSpPr>
        <p:spPr>
          <a:xfrm flipH="1">
            <a:off x="4932040" y="1477476"/>
            <a:ext cx="504056" cy="4462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C1665F-00C2-400E-8428-677FC02A6D14}"/>
              </a:ext>
            </a:extLst>
          </p:cNvPr>
          <p:cNvSpPr txBox="1"/>
          <p:nvPr/>
        </p:nvSpPr>
        <p:spPr>
          <a:xfrm>
            <a:off x="3113591" y="3744256"/>
            <a:ext cx="25922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Neither sequence uses a library or location and thus will apply for items in any library or location.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8D1F5-011B-4341-A3E6-8A73EA6448DD}"/>
              </a:ext>
            </a:extLst>
          </p:cNvPr>
          <p:cNvSpPr/>
          <p:nvPr/>
        </p:nvSpPr>
        <p:spPr>
          <a:xfrm>
            <a:off x="1523962" y="1926566"/>
            <a:ext cx="2274199" cy="1006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5E07C0-4EF4-49E7-96C9-2A9300CCDAE7}"/>
              </a:ext>
            </a:extLst>
          </p:cNvPr>
          <p:cNvCxnSpPr>
            <a:cxnSpLocks/>
          </p:cNvCxnSpPr>
          <p:nvPr/>
        </p:nvCxnSpPr>
        <p:spPr>
          <a:xfrm flipH="1" flipV="1">
            <a:off x="2693034" y="2930357"/>
            <a:ext cx="420557" cy="811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9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Here we have entered “Compactus” in the “Choose prefix” field and now we will click “Generate”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C8288-04FC-42B6-AA2B-0321654F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818"/>
            <a:ext cx="9144000" cy="1892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A9A876-AECF-4123-A22B-F5854772C743}"/>
              </a:ext>
            </a:extLst>
          </p:cNvPr>
          <p:cNvSpPr/>
          <p:nvPr/>
        </p:nvSpPr>
        <p:spPr>
          <a:xfrm>
            <a:off x="5724128" y="3867894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7596336" y="3852094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8B092B-A987-4B2D-B05F-B2E13C7A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497"/>
            <a:ext cx="9144000" cy="2207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staff user is informed that upon save a call number of “Compactus3” will be created.  This is a combination of the prefix and the sequence.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7308304" y="3297696"/>
            <a:ext cx="1296144" cy="426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C6370-581F-43A9-8F99-6295A0D7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576"/>
            <a:ext cx="9144000" cy="29203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The item call number was created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4427984" y="2427734"/>
            <a:ext cx="1296144" cy="385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8CC72-DA18-47F1-9C40-93E14EE4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868"/>
            <a:ext cx="9144000" cy="1527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The item call number was created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4716016" y="2379110"/>
            <a:ext cx="2016224" cy="385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3C4E1-0C03-4C4F-AAAC-8679CDFC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613123"/>
            <a:ext cx="7172325" cy="3190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Note that the item call number is not part of the holdings record.</a:t>
            </a:r>
          </a:p>
        </p:txBody>
      </p:sp>
    </p:spTree>
    <p:extLst>
      <p:ext uri="{BB962C8B-B14F-4D97-AF65-F5344CB8AC3E}">
        <p14:creationId xmlns:p14="http://schemas.microsoft.com/office/powerpoint/2010/main" val="1636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267495"/>
            <a:ext cx="5400600" cy="4420325"/>
          </a:xfrm>
        </p:spPr>
        <p:txBody>
          <a:bodyPr/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Generate Call Number</a:t>
            </a:r>
          </a:p>
          <a:p>
            <a:pPr lvl="1"/>
            <a:r>
              <a:rPr lang="en-US" dirty="0"/>
              <a:t>Calculate Call Number</a:t>
            </a:r>
          </a:p>
          <a:p>
            <a:pPr lvl="1"/>
            <a:r>
              <a:rPr lang="en-US" dirty="0"/>
              <a:t>Table summary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The item call number can be searched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CE5CB-D051-4C33-B568-E5B8C21D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7615"/>
            <a:ext cx="7380312" cy="31731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43C64E-B339-4A2E-9EFE-6977998B0AA4}"/>
              </a:ext>
            </a:extLst>
          </p:cNvPr>
          <p:cNvSpPr/>
          <p:nvPr/>
        </p:nvSpPr>
        <p:spPr>
          <a:xfrm>
            <a:off x="1115616" y="1347615"/>
            <a:ext cx="2376264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AED48-4000-4A1E-9AF0-7ADB38638B8E}"/>
              </a:ext>
            </a:extLst>
          </p:cNvPr>
          <p:cNvSpPr/>
          <p:nvPr/>
        </p:nvSpPr>
        <p:spPr>
          <a:xfrm>
            <a:off x="5076055" y="3219822"/>
            <a:ext cx="920953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9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Calculate Call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6"/>
          </a:xfrm>
        </p:spPr>
        <p:txBody>
          <a:bodyPr>
            <a:normAutofit/>
          </a:bodyPr>
          <a:lstStyle/>
          <a:p>
            <a:r>
              <a:rPr lang="en-US" dirty="0"/>
              <a:t>In order for the “Calculate Call Number” option to appear in the physical item editor the institution must request that Ex Libris enable the option.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4A63D-D6C7-4117-934F-4219755D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362200"/>
            <a:ext cx="5362575" cy="419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179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4AC6AD-34AB-4583-AE98-4D9F676D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7795"/>
            <a:ext cx="9144000" cy="17541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366A1-A778-4C8A-B662-715F025868F0}"/>
              </a:ext>
            </a:extLst>
          </p:cNvPr>
          <p:cNvSpPr/>
          <p:nvPr/>
        </p:nvSpPr>
        <p:spPr>
          <a:xfrm>
            <a:off x="7668344" y="3943325"/>
            <a:ext cx="79208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671B5F4-27B9-4053-8B11-74ADA25B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6"/>
          </a:xfrm>
        </p:spPr>
        <p:txBody>
          <a:bodyPr>
            <a:normAutofit/>
          </a:bodyPr>
          <a:lstStyle/>
          <a:p>
            <a:r>
              <a:rPr lang="en-US" dirty="0"/>
              <a:t>Here the “Calculate Call Number” option appears in the physical item editor after the institution requested that Ex Libris enable the 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0243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“Calculate Call Number” is enabled and “Calculate” is clicked then an item-level call number is created.</a:t>
            </a:r>
          </a:p>
          <a:p>
            <a:r>
              <a:rPr lang="en-US" dirty="0"/>
              <a:t>When the item is saved the call number will appear in the “Item Call Number” field.</a:t>
            </a:r>
          </a:p>
          <a:p>
            <a:r>
              <a:rPr lang="en-US" dirty="0"/>
              <a:t>The generated item-level call number is based on </a:t>
            </a:r>
            <a:r>
              <a:rPr lang="en-US" dirty="0">
                <a:highlight>
                  <a:srgbClr val="FFFF00"/>
                </a:highlight>
              </a:rPr>
              <a:t>existing call numbers </a:t>
            </a:r>
            <a:r>
              <a:rPr lang="en-US" dirty="0"/>
              <a:t>in the Alma repository. </a:t>
            </a:r>
          </a:p>
        </p:txBody>
      </p:sp>
    </p:spTree>
    <p:extLst>
      <p:ext uri="{BB962C8B-B14F-4D97-AF65-F5344CB8AC3E}">
        <p14:creationId xmlns:p14="http://schemas.microsoft.com/office/powerpoint/2010/main" val="366325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207CA8-CBEB-40E5-A948-A866DD0F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6" y="2331145"/>
            <a:ext cx="7060254" cy="1176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dirty="0"/>
              <a:t>For example, in our repository, in the library where we will not create a new item call number,  we already have item call numbers “SubLoc1”, “SubLoc2” and “SubLoc3”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CDD7C-B3C1-4237-9131-C9E0143C56D3}"/>
              </a:ext>
            </a:extLst>
          </p:cNvPr>
          <p:cNvSpPr/>
          <p:nvPr/>
        </p:nvSpPr>
        <p:spPr>
          <a:xfrm>
            <a:off x="1117232" y="3051553"/>
            <a:ext cx="647910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18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8D8CF3-8CA0-476C-9375-DD298009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2951"/>
            <a:ext cx="8622483" cy="2966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Here is the item with item call number “SubLoc3”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9A876-AECF-4123-A22B-F5854772C743}"/>
              </a:ext>
            </a:extLst>
          </p:cNvPr>
          <p:cNvSpPr/>
          <p:nvPr/>
        </p:nvSpPr>
        <p:spPr>
          <a:xfrm>
            <a:off x="4139952" y="2305059"/>
            <a:ext cx="17824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4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56C2F1-025D-472F-9E44-C0AD525C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803"/>
            <a:ext cx="9144000" cy="1759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Here is the item with item call number “SubLoc3”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9A876-AECF-4123-A22B-F5854772C743}"/>
              </a:ext>
            </a:extLst>
          </p:cNvPr>
          <p:cNvSpPr/>
          <p:nvPr/>
        </p:nvSpPr>
        <p:spPr>
          <a:xfrm>
            <a:off x="4716016" y="2391730"/>
            <a:ext cx="17824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F0B43A-2C79-473A-AFD8-A62CB3F7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466"/>
            <a:ext cx="9144000" cy="1806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4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will choose prefix “</a:t>
            </a:r>
            <a:r>
              <a:rPr lang="en-US" dirty="0" err="1"/>
              <a:t>SubLoc</a:t>
            </a:r>
            <a:r>
              <a:rPr lang="en-US" dirty="0"/>
              <a:t>” in the physical item editor and choose “Calculate”.  The system will see that there is already item call number “SubLoc1”, “SubLoc2” and “SubLoc3” and therefore create “SubLoc4”.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7683B-EFC2-43CE-B53B-4A2E690B4440}"/>
              </a:ext>
            </a:extLst>
          </p:cNvPr>
          <p:cNvSpPr/>
          <p:nvPr/>
        </p:nvSpPr>
        <p:spPr>
          <a:xfrm>
            <a:off x="4644008" y="3646785"/>
            <a:ext cx="1656184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4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AEFD8-C3FE-4892-8F4A-73E58A71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686"/>
            <a:ext cx="9144000" cy="1988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staff user is informed that upon save a call number of “SubLoc4” will be created.  This is the next available number after prefix “</a:t>
            </a:r>
            <a:r>
              <a:rPr lang="en-US" dirty="0" err="1"/>
              <a:t>SubLoc</a:t>
            </a:r>
            <a:r>
              <a:rPr lang="en-US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6444208" y="2876306"/>
            <a:ext cx="1872208" cy="426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9A9F166-C17B-484A-BA1B-E51713A5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12" y="17453"/>
            <a:ext cx="7149589" cy="31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A6EA71-73BE-4EF2-81D1-8153DA3B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1" y="1324229"/>
            <a:ext cx="8738046" cy="2880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The item call number was created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4139952" y="2145892"/>
            <a:ext cx="1944216" cy="385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E19E1C-F187-4E15-BAAF-FA379A21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756"/>
            <a:ext cx="9144000" cy="1811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/>
          </a:bodyPr>
          <a:lstStyle/>
          <a:p>
            <a:r>
              <a:rPr lang="en-US" dirty="0"/>
              <a:t>The item call number was created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47B9E-6EBC-4A5A-9CFA-B6EBE1BD5C6F}"/>
              </a:ext>
            </a:extLst>
          </p:cNvPr>
          <p:cNvSpPr/>
          <p:nvPr/>
        </p:nvSpPr>
        <p:spPr>
          <a:xfrm>
            <a:off x="4716016" y="2379110"/>
            <a:ext cx="2016224" cy="385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9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B1CB2B-4C93-4ACE-9128-75F15F41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2306121"/>
            <a:ext cx="9144000" cy="1874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next time “</a:t>
            </a:r>
            <a:r>
              <a:rPr lang="en-US" dirty="0" err="1"/>
              <a:t>SubLoc</a:t>
            </a:r>
            <a:r>
              <a:rPr lang="en-US" dirty="0"/>
              <a:t>” is used as a prefix for an item </a:t>
            </a:r>
            <a:r>
              <a:rPr lang="en-US" dirty="0">
                <a:highlight>
                  <a:srgbClr val="FFFF00"/>
                </a:highlight>
              </a:rPr>
              <a:t>in the same library </a:t>
            </a:r>
            <a:r>
              <a:rPr lang="en-US" dirty="0"/>
              <a:t>and “Calculate” is clicked the item call number which is generated will be “SubLoc5”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AED48-4000-4A1E-9AF0-7ADB38638B8E}"/>
              </a:ext>
            </a:extLst>
          </p:cNvPr>
          <p:cNvSpPr/>
          <p:nvPr/>
        </p:nvSpPr>
        <p:spPr>
          <a:xfrm>
            <a:off x="6372200" y="3053662"/>
            <a:ext cx="2016224" cy="529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23479-6700-4053-9431-06C62240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" y="2418194"/>
            <a:ext cx="9144000" cy="1737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But if “</a:t>
            </a:r>
            <a:r>
              <a:rPr lang="en-US" dirty="0" err="1"/>
              <a:t>SubLoc</a:t>
            </a:r>
            <a:r>
              <a:rPr lang="en-US" dirty="0"/>
              <a:t>” is used as a prefix for an item in a </a:t>
            </a:r>
            <a:r>
              <a:rPr lang="en-US" dirty="0">
                <a:highlight>
                  <a:srgbClr val="FFFF00"/>
                </a:highlight>
              </a:rPr>
              <a:t>different library</a:t>
            </a:r>
            <a:r>
              <a:rPr lang="en-US" dirty="0"/>
              <a:t> and “Calculate” is clicked the item call number which is generated will be according to the prefix in that library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AED48-4000-4A1E-9AF0-7ADB38638B8E}"/>
              </a:ext>
            </a:extLst>
          </p:cNvPr>
          <p:cNvSpPr/>
          <p:nvPr/>
        </p:nvSpPr>
        <p:spPr>
          <a:xfrm>
            <a:off x="4716016" y="3708411"/>
            <a:ext cx="1728192" cy="378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6EDB5-F42F-4ACB-9412-DACF52974EE5}"/>
              </a:ext>
            </a:extLst>
          </p:cNvPr>
          <p:cNvSpPr txBox="1"/>
          <p:nvPr/>
        </p:nvSpPr>
        <p:spPr>
          <a:xfrm>
            <a:off x="1331640" y="3867894"/>
            <a:ext cx="25922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Different library than we have been calculating in until now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1B198D-68A0-4146-9053-C8DD3704F725}"/>
              </a:ext>
            </a:extLst>
          </p:cNvPr>
          <p:cNvCxnSpPr/>
          <p:nvPr/>
        </p:nvCxnSpPr>
        <p:spPr>
          <a:xfrm flipH="1" flipV="1">
            <a:off x="2123728" y="3075806"/>
            <a:ext cx="216024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66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BEE9B0-518A-41AC-A518-CBFCAD65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2019143"/>
            <a:ext cx="9144000" cy="20647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Call Number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6A7FFA-C801-4ABB-BFB0-8C40AB4B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in a different library of the same institution it will start with “SubLoc1” because this is the first time an item call number will have the prefix “</a:t>
            </a:r>
            <a:r>
              <a:rPr lang="en-US" dirty="0" err="1"/>
              <a:t>SubLoc</a:t>
            </a:r>
            <a:r>
              <a:rPr lang="en-US" dirty="0"/>
              <a:t>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AED48-4000-4A1E-9AF0-7ADB38638B8E}"/>
              </a:ext>
            </a:extLst>
          </p:cNvPr>
          <p:cNvSpPr/>
          <p:nvPr/>
        </p:nvSpPr>
        <p:spPr>
          <a:xfrm>
            <a:off x="6444208" y="2862039"/>
            <a:ext cx="2016224" cy="378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0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Table summary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00F0837-4B16-4F0A-9A72-0EA4D6DB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1" y="0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summary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9F0708-FB5A-4F34-8E91-333747CF2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01791"/>
              </p:ext>
            </p:extLst>
          </p:nvPr>
        </p:nvGraphicFramePr>
        <p:xfrm>
          <a:off x="1524000" y="915566"/>
          <a:ext cx="6096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874778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7435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6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be based on institution, library, or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6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Created as result of accession number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Created as a result of existing call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Requires configuration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only telling Ex Libris you want to use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9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Will create a call number only if prefix is defined in accession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always create a call number regardless of whether the prefix already exists or not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0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 user must enter the prefix and click “Generate”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Staff user must enter the prefix and click “Calculate”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5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27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 to this presentation see also “Generate” and “Calculate” at </a:t>
            </a:r>
            <a:r>
              <a:rPr lang="en-US" dirty="0">
                <a:hlinkClick r:id="rId2"/>
              </a:rPr>
              <a:t>Managing Physical Resources</a:t>
            </a:r>
            <a:r>
              <a:rPr lang="en-US" dirty="0"/>
              <a:t>.</a:t>
            </a:r>
          </a:p>
          <a:p>
            <a:r>
              <a:rPr lang="en-US" dirty="0"/>
              <a:t>The “Generate” and “Calculate” are options for creating an item call number.</a:t>
            </a:r>
          </a:p>
          <a:p>
            <a:r>
              <a:rPr lang="en-US" dirty="0"/>
              <a:t>In this presentation we will show how each option works and compare the two.  In this manner each institution can decide which method is most appropriate.</a:t>
            </a:r>
          </a:p>
          <a:p>
            <a:r>
              <a:rPr lang="en-US" dirty="0"/>
              <a:t>First we will present three main differences between the two options, then we will show them live.</a:t>
            </a:r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Main difference 1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“Generate” requires changing parameter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item_call_numbers_generate_enable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true and also setting up accession number sequences. </a:t>
            </a:r>
          </a:p>
          <a:p>
            <a:r>
              <a:rPr lang="en-US" dirty="0"/>
              <a:t>“Calculate” requires informing Ex Libris support that you want to use it and Ex Libris will enable it.</a:t>
            </a:r>
          </a:p>
        </p:txBody>
      </p:sp>
    </p:spTree>
    <p:extLst>
      <p:ext uri="{BB962C8B-B14F-4D97-AF65-F5344CB8AC3E}">
        <p14:creationId xmlns:p14="http://schemas.microsoft.com/office/powerpoint/2010/main" val="239111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Main difference 2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“Generate” creates a controlled set of item call numbers, as it is only possible to use call number prefixes which are defined as part of accession  number sequences.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highlight>
                  <a:srgbClr val="FFFF00"/>
                </a:highlight>
              </a:rPr>
              <a:t>based on the accession number sequence of the prefix </a:t>
            </a:r>
            <a:endParaRPr lang="en-US" dirty="0"/>
          </a:p>
          <a:p>
            <a:r>
              <a:rPr lang="en-US" dirty="0"/>
              <a:t>“Calculate” does not require that a specific value be entered as a call number prefix.  Any value can be used, and if it does not yet exist it will begin counting (create new sequence) at “1”.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highlight>
                  <a:srgbClr val="FFFF00"/>
                </a:highlight>
              </a:rPr>
              <a:t>based on existing call numbers</a:t>
            </a:r>
          </a:p>
        </p:txBody>
      </p:sp>
    </p:spTree>
    <p:extLst>
      <p:ext uri="{BB962C8B-B14F-4D97-AF65-F5344CB8AC3E}">
        <p14:creationId xmlns:p14="http://schemas.microsoft.com/office/powerpoint/2010/main" val="155022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Main difference 3 of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“Generate” uses accession  number sequences and can therefore be defined on the level of the institution, the library, or the library and location.</a:t>
            </a:r>
          </a:p>
          <a:p>
            <a:r>
              <a:rPr lang="en-US" dirty="0"/>
              <a:t>“Calculate” by default works on the level of a library.  If the same prefix is used in two different libraries then the counting (sequence) of each library will be different.  </a:t>
            </a:r>
          </a:p>
        </p:txBody>
      </p:sp>
    </p:spTree>
    <p:extLst>
      <p:ext uri="{BB962C8B-B14F-4D97-AF65-F5344CB8AC3E}">
        <p14:creationId xmlns:p14="http://schemas.microsoft.com/office/powerpoint/2010/main" val="65283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Generate Call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Call Number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In order for the “Generate Call Number” option to appear in the physical item editor the institution must set the parameter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item_call_numbers_generate_enable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true.</a:t>
            </a:r>
          </a:p>
          <a:p>
            <a:r>
              <a:rPr lang="en-US" dirty="0"/>
              <a:t>This parameter is available at “Configuration &gt; Resources &gt; General &gt; Other Settings”.</a:t>
            </a:r>
          </a:p>
        </p:txBody>
      </p:sp>
    </p:spTree>
    <p:extLst>
      <p:ext uri="{BB962C8B-B14F-4D97-AF65-F5344CB8AC3E}">
        <p14:creationId xmlns:p14="http://schemas.microsoft.com/office/powerpoint/2010/main" val="67391444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16827</TotalTime>
  <Words>1323</Words>
  <Application>Microsoft Office PowerPoint</Application>
  <PresentationFormat>On-screen Show (16:9)</PresentationFormat>
  <Paragraphs>137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IGeLU_2016_16X9 (1)</vt:lpstr>
      <vt:lpstr>Ex_Libris_2020</vt:lpstr>
      <vt:lpstr>Using Generate and Calculate to create the item call number:  a comparative study</vt:lpstr>
      <vt:lpstr>PowerPoint Presentation</vt:lpstr>
      <vt:lpstr>Introduction</vt:lpstr>
      <vt:lpstr>Introduction</vt:lpstr>
      <vt:lpstr>Introduction – Main difference 1 of 3</vt:lpstr>
      <vt:lpstr>Introduction – Main difference 2 of 3</vt:lpstr>
      <vt:lpstr>Introduction – Main difference 3 of 3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Generate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Calculate Call Number</vt:lpstr>
      <vt:lpstr>Table summary</vt:lpstr>
      <vt:lpstr>Table summary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1650</cp:revision>
  <dcterms:created xsi:type="dcterms:W3CDTF">2017-01-02T15:10:30Z</dcterms:created>
  <dcterms:modified xsi:type="dcterms:W3CDTF">2020-08-04T08:05:25Z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